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86" r:id="rId12"/>
    <p:sldId id="279" r:id="rId13"/>
    <p:sldId id="262" r:id="rId14"/>
    <p:sldId id="292" r:id="rId15"/>
    <p:sldId id="26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varScale="1">
        <p:scale>
          <a:sx n="47" d="100"/>
          <a:sy n="47" d="100"/>
        </p:scale>
        <p:origin x="1013" y="4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9/30/2024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‹nr.›</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‹nr.›</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err="1"/>
              <a:t>Javascript</a:t>
            </a:r>
            <a:r>
              <a:rPr lang="en-US" dirty="0"/>
              <a:t> </a:t>
            </a:r>
            <a:r>
              <a:rPr lang="en-US" dirty="0" err="1"/>
              <a:t>presentatie</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12332" y="652847"/>
            <a:ext cx="7606895" cy="2029967"/>
          </a:xfrm>
        </p:spPr>
        <p:txBody>
          <a:bodyPr/>
          <a:lstStyle/>
          <a:p>
            <a:r>
              <a:rPr lang="en-US" dirty="0"/>
              <a:t>Goodbye or conclusion​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fontScale="92500" lnSpcReduction="20000"/>
          </a:bodyPr>
          <a:lstStyle/>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JavaScript is </a:t>
            </a:r>
            <a:r>
              <a:rPr lang="en-NL" sz="2800" dirty="0" err="1">
                <a:effectLst/>
                <a:latin typeface="Aptos" panose="020B0004020202020204" pitchFamily="34" charset="0"/>
                <a:ea typeface="Aptos" panose="020B0004020202020204" pitchFamily="34" charset="0"/>
                <a:cs typeface="Times New Roman" panose="02020603050405020304" pitchFamily="18" charset="0"/>
              </a:rPr>
              <a:t>essentieel</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moderne</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webontwikkeling</a:t>
            </a:r>
            <a:r>
              <a:rPr lang="en-NL" sz="28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Het </a:t>
            </a:r>
            <a:r>
              <a:rPr lang="en-NL" sz="2800" dirty="0" err="1">
                <a:effectLst/>
                <a:latin typeface="Aptos" panose="020B0004020202020204" pitchFamily="34" charset="0"/>
                <a:ea typeface="Aptos" panose="020B0004020202020204" pitchFamily="34" charset="0"/>
                <a:cs typeface="Times New Roman" panose="02020603050405020304" pitchFamily="18" charset="0"/>
              </a:rPr>
              <a:t>biedt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flexibiliteit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en</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kracht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800" dirty="0">
                <a:effectLst/>
                <a:latin typeface="Aptos" panose="020B0004020202020204" pitchFamily="34" charset="0"/>
                <a:ea typeface="Aptos" panose="020B0004020202020204" pitchFamily="34" charset="0"/>
                <a:cs typeface="Times New Roman" panose="02020603050405020304" pitchFamily="18" charset="0"/>
              </a:rPr>
              <a:t> het </a:t>
            </a:r>
            <a:r>
              <a:rPr lang="en-NL" sz="2800" dirty="0" err="1">
                <a:effectLst/>
                <a:latin typeface="Aptos" panose="020B0004020202020204" pitchFamily="34" charset="0"/>
                <a:ea typeface="Aptos" panose="020B0004020202020204" pitchFamily="34" charset="0"/>
                <a:cs typeface="Times New Roman" panose="02020603050405020304" pitchFamily="18" charset="0"/>
              </a:rPr>
              <a:t>bouwen</a:t>
            </a:r>
            <a:r>
              <a:rPr lang="en-NL" sz="2800" dirty="0">
                <a:effectLst/>
                <a:latin typeface="Aptos" panose="020B0004020202020204" pitchFamily="34" charset="0"/>
                <a:ea typeface="Aptos" panose="020B0004020202020204" pitchFamily="34" charset="0"/>
                <a:cs typeface="Times New Roman" panose="02020603050405020304" pitchFamily="18" charset="0"/>
              </a:rPr>
              <a:t> van </a:t>
            </a:r>
            <a:r>
              <a:rPr lang="en-NL" sz="2800" dirty="0" err="1">
                <a:effectLst/>
                <a:latin typeface="Aptos" panose="020B0004020202020204" pitchFamily="34" charset="0"/>
                <a:ea typeface="Aptos" panose="020B0004020202020204" pitchFamily="34" charset="0"/>
                <a:cs typeface="Times New Roman" panose="02020603050405020304" pitchFamily="18" charset="0"/>
              </a:rPr>
              <a:t>interactieve</a:t>
            </a:r>
            <a:r>
              <a:rPr lang="en-NL" sz="2800" dirty="0">
                <a:effectLst/>
                <a:latin typeface="Aptos" panose="020B0004020202020204" pitchFamily="34" charset="0"/>
                <a:ea typeface="Aptos" panose="020B0004020202020204" pitchFamily="34" charset="0"/>
                <a:cs typeface="Times New Roman" panose="02020603050405020304" pitchFamily="18" charset="0"/>
              </a:rPr>
              <a:t> websites.</a:t>
            </a:r>
          </a:p>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Aanbevolen</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leermiddelen</a:t>
            </a:r>
            <a:r>
              <a:rPr lang="en-NL" sz="2800" dirty="0">
                <a:effectLst/>
                <a:latin typeface="Aptos" panose="020B0004020202020204" pitchFamily="34" charset="0"/>
                <a:ea typeface="Aptos" panose="020B0004020202020204" pitchFamily="34" charset="0"/>
                <a:cs typeface="Times New Roman" panose="02020603050405020304" pitchFamily="18" charset="0"/>
              </a:rPr>
              <a:t>: MDN Web Docs, </a:t>
            </a:r>
            <a:r>
              <a:rPr lang="en-NL" sz="2800" dirty="0" err="1">
                <a:effectLst/>
                <a:latin typeface="Aptos" panose="020B0004020202020204" pitchFamily="34" charset="0"/>
                <a:ea typeface="Aptos" panose="020B0004020202020204" pitchFamily="34" charset="0"/>
                <a:cs typeface="Times New Roman" panose="02020603050405020304" pitchFamily="18" charset="0"/>
              </a:rPr>
              <a:t>Codecademy</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freeCodeCamp</a:t>
            </a:r>
            <a:r>
              <a:rPr lang="en-NL" sz="28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18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Speaking engagement metrics​</a:t>
            </a:r>
          </a:p>
        </p:txBody>
      </p:sp>
      <p:graphicFrame>
        <p:nvGraphicFramePr>
          <p:cNvPr id="14" name="Table Placeholder 13">
            <a:extLst>
              <a:ext uri="{FF2B5EF4-FFF2-40B4-BE49-F238E27FC236}">
                <a16:creationId xmlns:a16="http://schemas.microsoft.com/office/drawing/2014/main" id="{597B3320-3330-1F17-5E4B-B24CAB0A4487}"/>
              </a:ext>
            </a:extLst>
          </p:cNvPr>
          <p:cNvGraphicFramePr>
            <a:graphicFrameLocks noGrp="1"/>
          </p:cNvGraphicFramePr>
          <p:nvPr>
            <p:ph type="tbl" sz="quarter" idx="13"/>
            <p:extLst>
              <p:ext uri="{D42A27DB-BD31-4B8C-83A1-F6EECF244321}">
                <p14:modId xmlns:p14="http://schemas.microsoft.com/office/powerpoint/2010/main" val="3734130339"/>
              </p:ext>
            </p:extLst>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62500" lnSpcReduction="20000"/>
          </a:bodyPr>
          <a:lstStyle/>
          <a:p>
            <a:r>
              <a:rPr lang="en-US" dirty="0"/>
              <a:t>Introduction</a:t>
            </a:r>
          </a:p>
          <a:p>
            <a:r>
              <a:rPr lang="en-US" dirty="0"/>
              <a:t>1.Wat is </a:t>
            </a:r>
            <a:r>
              <a:rPr lang="en-US" dirty="0" err="1"/>
              <a:t>Javascript</a:t>
            </a:r>
            <a:endParaRPr lang="en-US" dirty="0"/>
          </a:p>
          <a:p>
            <a:r>
              <a:rPr lang="en-US" dirty="0"/>
              <a:t>1. </a:t>
            </a:r>
            <a:r>
              <a:rPr lang="en-US" dirty="0" err="1"/>
              <a:t>Waar</a:t>
            </a:r>
            <a:r>
              <a:rPr lang="en-US" dirty="0"/>
              <a:t> </a:t>
            </a:r>
            <a:r>
              <a:rPr lang="en-US" dirty="0" err="1"/>
              <a:t>wordt</a:t>
            </a:r>
            <a:r>
              <a:rPr lang="en-US" dirty="0"/>
              <a:t> </a:t>
            </a:r>
            <a:r>
              <a:rPr lang="en-US" dirty="0" err="1"/>
              <a:t>javascript</a:t>
            </a:r>
            <a:r>
              <a:rPr lang="en-US" dirty="0"/>
              <a:t> </a:t>
            </a:r>
            <a:r>
              <a:rPr lang="en-US" dirty="0" err="1"/>
              <a:t>voor</a:t>
            </a:r>
            <a:r>
              <a:rPr lang="en-US" dirty="0"/>
              <a:t> </a:t>
            </a:r>
            <a:r>
              <a:rPr lang="en-US" dirty="0" err="1"/>
              <a:t>gebruikt</a:t>
            </a:r>
            <a:endParaRPr lang="en-US" dirty="0"/>
          </a:p>
          <a:p>
            <a:r>
              <a:rPr lang="en-US" dirty="0"/>
              <a:t>3. </a:t>
            </a:r>
            <a:r>
              <a:rPr lang="en-US" dirty="0" err="1"/>
              <a:t>Belangerijke</a:t>
            </a:r>
            <a:r>
              <a:rPr lang="en-US" dirty="0"/>
              <a:t> </a:t>
            </a:r>
            <a:r>
              <a:rPr lang="en-US" dirty="0" err="1"/>
              <a:t>Kenmerken</a:t>
            </a:r>
            <a:r>
              <a:rPr lang="en-US" dirty="0"/>
              <a:t> van </a:t>
            </a:r>
            <a:r>
              <a:rPr lang="en-US" dirty="0" err="1"/>
              <a:t>Javascript</a:t>
            </a:r>
            <a:endParaRPr lang="en-US" dirty="0"/>
          </a:p>
          <a:p>
            <a:r>
              <a:rPr lang="en-US" dirty="0"/>
              <a:t>4. JavaScript in de </a:t>
            </a:r>
            <a:r>
              <a:rPr lang="en-US" dirty="0" err="1"/>
              <a:t>echte</a:t>
            </a:r>
            <a:r>
              <a:rPr lang="en-US" dirty="0"/>
              <a:t> </a:t>
            </a:r>
            <a:r>
              <a:rPr lang="en-US" dirty="0" err="1"/>
              <a:t>wereld</a:t>
            </a:r>
            <a:r>
              <a:rPr lang="en-US" dirty="0"/>
              <a:t> </a:t>
            </a:r>
          </a:p>
          <a:p>
            <a:r>
              <a:rPr lang="en-US" dirty="0"/>
              <a:t>5. Hoe </a:t>
            </a:r>
            <a:r>
              <a:rPr lang="en-US" dirty="0" err="1"/>
              <a:t>werkt</a:t>
            </a:r>
            <a:r>
              <a:rPr lang="en-US" dirty="0"/>
              <a:t> </a:t>
            </a:r>
            <a:r>
              <a:rPr lang="en-US" dirty="0" err="1"/>
              <a:t>Javascript</a:t>
            </a:r>
            <a:r>
              <a:rPr lang="en-US" dirty="0"/>
              <a:t> op </a:t>
            </a:r>
            <a:r>
              <a:rPr lang="en-US" dirty="0" err="1"/>
              <a:t>ons</a:t>
            </a:r>
            <a:r>
              <a:rPr lang="en-US" dirty="0"/>
              <a:t> website</a:t>
            </a:r>
          </a:p>
          <a:p>
            <a:r>
              <a:rPr lang="en-US" dirty="0"/>
              <a:t>6. </a:t>
            </a:r>
            <a:r>
              <a:rPr lang="nl-NL" dirty="0"/>
              <a:t>Hoe verschilt </a:t>
            </a:r>
            <a:r>
              <a:rPr lang="nl-NL" dirty="0" err="1"/>
              <a:t>JavaScript</a:t>
            </a:r>
            <a:r>
              <a:rPr lang="nl-NL" dirty="0"/>
              <a:t> van andere programmeertalen?</a:t>
            </a:r>
            <a:endParaRPr lang="en-US" dirty="0"/>
          </a:p>
          <a:p>
            <a:r>
              <a:rPr lang="en-US" dirty="0"/>
              <a:t>Goodbye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5652089" cy="1566007"/>
          </a:xfrm>
        </p:spPr>
        <p:txBody>
          <a:bodyPr>
            <a:normAutofit/>
          </a:bodyPr>
          <a:lstStyle/>
          <a:p>
            <a:r>
              <a:rPr lang="en-US" dirty="0"/>
              <a:t>Wat is </a:t>
            </a:r>
            <a:r>
              <a:rPr lang="en-US" dirty="0" err="1"/>
              <a:t>javascript</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D76298E0-1FA7-F162-AC8A-614D3B0E9A67}"/>
              </a:ext>
            </a:extLst>
          </p:cNvPr>
          <p:cNvSpPr txBox="1"/>
          <p:nvPr/>
        </p:nvSpPr>
        <p:spPr>
          <a:xfrm>
            <a:off x="4833694" y="2305879"/>
            <a:ext cx="6917635" cy="3693319"/>
          </a:xfrm>
          <a:prstGeom prst="rect">
            <a:avLst/>
          </a:prstGeom>
          <a:noFill/>
        </p:spPr>
        <p:txBody>
          <a:bodyPr wrap="square" rtlCol="0">
            <a:spAutoFit/>
          </a:bodyPr>
          <a:lstStyle/>
          <a:p>
            <a:r>
              <a:rPr lang="nl-NL" dirty="0">
                <a:solidFill>
                  <a:schemeClr val="bg1"/>
                </a:solidFill>
              </a:rPr>
              <a:t>Javascript is een van de populairste programmeertalen ter wereld met meer dan twintig jaar geschiedenis. Het is ook een van de drie belangrijkste programmeertalen voor </a:t>
            </a:r>
            <a:r>
              <a:rPr lang="nl-NL" dirty="0" err="1">
                <a:solidFill>
                  <a:schemeClr val="bg1"/>
                </a:solidFill>
              </a:rPr>
              <a:t>webontwikkelaars</a:t>
            </a:r>
            <a:r>
              <a:rPr lang="nl-NL" dirty="0">
                <a:solidFill>
                  <a:schemeClr val="bg1"/>
                </a:solidFill>
              </a:rPr>
              <a:t>:</a:t>
            </a:r>
          </a:p>
          <a:p>
            <a:endParaRPr lang="nl-NL" dirty="0">
              <a:solidFill>
                <a:schemeClr val="bg1"/>
              </a:solidFill>
            </a:endParaRPr>
          </a:p>
          <a:p>
            <a:r>
              <a:rPr lang="nl-NL" dirty="0">
                <a:solidFill>
                  <a:schemeClr val="bg1"/>
                </a:solidFill>
              </a:rPr>
              <a:t>1. HTML: Hiermee kunt u inhoud aan uw webpagina toevoegen.</a:t>
            </a:r>
          </a:p>
          <a:p>
            <a:r>
              <a:rPr lang="nl-NL" dirty="0">
                <a:solidFill>
                  <a:schemeClr val="bg1"/>
                </a:solidFill>
              </a:rPr>
              <a:t>2. CSS: definieert de stijlen en het uiterlijk van een webpagina.</a:t>
            </a:r>
          </a:p>
          <a:p>
            <a:r>
              <a:rPr lang="nl-NL" dirty="0">
                <a:solidFill>
                  <a:schemeClr val="bg1"/>
                </a:solidFill>
              </a:rPr>
              <a:t>3. </a:t>
            </a:r>
            <a:r>
              <a:rPr lang="nl-NL" dirty="0" err="1">
                <a:solidFill>
                  <a:schemeClr val="bg1"/>
                </a:solidFill>
              </a:rPr>
              <a:t>JavaScript</a:t>
            </a:r>
            <a:r>
              <a:rPr lang="nl-NL" dirty="0">
                <a:solidFill>
                  <a:schemeClr val="bg1"/>
                </a:solidFill>
              </a:rPr>
              <a:t>: Verbetert het gedrag van een webpagina.</a:t>
            </a:r>
          </a:p>
          <a:p>
            <a:endParaRPr lang="nl-NL" dirty="0">
              <a:solidFill>
                <a:schemeClr val="bg1"/>
              </a:solidFill>
            </a:endParaRPr>
          </a:p>
          <a:p>
            <a:r>
              <a:rPr lang="nl-NL" dirty="0" err="1">
                <a:solidFill>
                  <a:schemeClr val="bg1"/>
                </a:solidFill>
              </a:rPr>
              <a:t>JavaScript</a:t>
            </a:r>
            <a:r>
              <a:rPr lang="nl-NL" dirty="0">
                <a:solidFill>
                  <a:schemeClr val="bg1"/>
                </a:solidFill>
              </a:rPr>
              <a:t> kan snel worden geleerd en eenvoudig worden gebruikt in een breed scala aan gebruiksscenario's, van eenvoudige verbeteringen aan websitefunctionaliteit tot het uitvoeren van games en webapplicaties.</a:t>
            </a:r>
            <a:endParaRPr lang="ru-RU"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19B3E647-36F6-74D4-7584-FDD5108F88FA}"/>
              </a:ext>
            </a:extLst>
          </p:cNvPr>
          <p:cNvSpPr>
            <a:spLocks noGrp="1" noChangeArrowheads="1"/>
          </p:cNvSpPr>
          <p:nvPr>
            <p:ph type="ctrTitle"/>
          </p:nvPr>
        </p:nvSpPr>
        <p:spPr bwMode="auto">
          <a:xfrm>
            <a:off x="4311770" y="192912"/>
            <a:ext cx="788023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3200" b="0" i="0" u="none" strike="noStrike" cap="none" normalizeH="0" baseline="0" dirty="0" err="1">
                <a:ln>
                  <a:noFill/>
                </a:ln>
                <a:solidFill>
                  <a:schemeClr val="bg1"/>
                </a:solidFill>
                <a:effectLst/>
                <a:latin typeface="Arial" panose="020B0604020202020204" pitchFamily="34" charset="0"/>
              </a:rPr>
              <a:t>Geschiedenis</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Gemaakt</a:t>
            </a:r>
            <a:r>
              <a:rPr kumimoji="0" lang="en-NL" altLang="en-NL" sz="3200" b="0" i="0" u="none" strike="noStrike" cap="none" normalizeH="0" baseline="0" dirty="0">
                <a:ln>
                  <a:noFill/>
                </a:ln>
                <a:solidFill>
                  <a:schemeClr val="bg1"/>
                </a:solidFill>
                <a:effectLst/>
                <a:latin typeface="Arial" panose="020B0604020202020204" pitchFamily="34" charset="0"/>
              </a:rPr>
              <a:t> in 1995 door Brendan </a:t>
            </a:r>
            <a:r>
              <a:rPr kumimoji="0" lang="en-NL" altLang="en-NL" sz="3200" b="0" i="0" u="none" strike="noStrike" cap="none" normalizeH="0" baseline="0" dirty="0" err="1">
                <a:ln>
                  <a:noFill/>
                </a:ln>
                <a:solidFill>
                  <a:schemeClr val="bg1"/>
                </a:solidFill>
                <a:effectLst/>
                <a:latin typeface="Arial" panose="020B0604020202020204" pitchFamily="34" charset="0"/>
              </a:rPr>
              <a:t>Eich</a:t>
            </a:r>
            <a:r>
              <a:rPr kumimoji="0" lang="en-NL" altLang="en-NL" sz="32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3200" b="0" i="0" u="none" strike="noStrike" cap="none" normalizeH="0" baseline="0" dirty="0">
                <a:ln>
                  <a:noFill/>
                </a:ln>
                <a:solidFill>
                  <a:schemeClr val="bg1"/>
                </a:solidFill>
                <a:effectLst/>
                <a:latin typeface="Arial" panose="020B0604020202020204" pitchFamily="34" charset="0"/>
              </a:rPr>
              <a:t>JavaScript is </a:t>
            </a:r>
            <a:r>
              <a:rPr kumimoji="0" lang="en-NL" altLang="en-NL" sz="3200" b="0" i="0" u="none" strike="noStrike" cap="none" normalizeH="0" baseline="0" dirty="0" err="1">
                <a:ln>
                  <a:noFill/>
                </a:ln>
                <a:solidFill>
                  <a:schemeClr val="bg1"/>
                </a:solidFill>
                <a:effectLst/>
                <a:latin typeface="Arial" panose="020B0604020202020204" pitchFamily="34" charset="0"/>
              </a:rPr>
              <a:t>een</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programmeertaal</a:t>
            </a:r>
            <a:r>
              <a:rPr kumimoji="0" lang="en-NL" altLang="en-NL" sz="3200" b="0" i="0" u="none" strike="noStrike" cap="none" normalizeH="0" baseline="0" dirty="0">
                <a:ln>
                  <a:noFill/>
                </a:ln>
                <a:solidFill>
                  <a:schemeClr val="bg1"/>
                </a:solidFill>
                <a:effectLst/>
                <a:latin typeface="Arial" panose="020B0604020202020204" pitchFamily="34" charset="0"/>
              </a:rPr>
              <a:t> die </a:t>
            </a:r>
            <a:r>
              <a:rPr kumimoji="0" lang="en-NL" altLang="en-NL" sz="3200" b="0" i="0" u="none" strike="noStrike" cap="none" normalizeH="0" baseline="0" dirty="0" err="1">
                <a:ln>
                  <a:noFill/>
                </a:ln>
                <a:solidFill>
                  <a:schemeClr val="bg1"/>
                </a:solidFill>
                <a:effectLst/>
                <a:latin typeface="Arial" panose="020B0604020202020204" pitchFamily="34" charset="0"/>
              </a:rPr>
              <a:t>wordt</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gebruikt</a:t>
            </a:r>
            <a:r>
              <a:rPr kumimoji="0" lang="en-NL" altLang="en-NL" sz="3200" b="0" i="0" u="none" strike="noStrike" cap="none" normalizeH="0" baseline="0" dirty="0">
                <a:ln>
                  <a:noFill/>
                </a:ln>
                <a:solidFill>
                  <a:schemeClr val="bg1"/>
                </a:solidFill>
                <a:effectLst/>
                <a:latin typeface="Arial" panose="020B0604020202020204" pitchFamily="34" charset="0"/>
              </a:rPr>
              <a:t> om </a:t>
            </a:r>
            <a:r>
              <a:rPr kumimoji="0" lang="en-NL" altLang="en-NL" sz="3200" b="0" i="0" u="none" strike="noStrike" cap="none" normalizeH="0" baseline="0" dirty="0" err="1">
                <a:ln>
                  <a:noFill/>
                </a:ln>
                <a:solidFill>
                  <a:schemeClr val="bg1"/>
                </a:solidFill>
                <a:effectLst/>
                <a:latin typeface="Arial" panose="020B0604020202020204" pitchFamily="34" charset="0"/>
              </a:rPr>
              <a:t>webpagina’s</a:t>
            </a:r>
            <a:br>
              <a:rPr kumimoji="0" lang="en-GB" altLang="en-NL" sz="3200" b="0" i="0" u="none" strike="noStrike" cap="none" normalizeH="0" baseline="0" dirty="0">
                <a:ln>
                  <a:noFill/>
                </a:ln>
                <a:solidFill>
                  <a:schemeClr val="bg1"/>
                </a:solidFill>
                <a:effectLst/>
                <a:latin typeface="Arial" panose="020B0604020202020204" pitchFamily="34" charset="0"/>
              </a:rPr>
            </a:br>
            <a:r>
              <a:rPr kumimoji="0" lang="en-GB"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a:ln>
                  <a:noFill/>
                </a:ln>
                <a:solidFill>
                  <a:schemeClr val="bg1"/>
                </a:solidFill>
                <a:effectLst/>
                <a:latin typeface="Arial" panose="020B0604020202020204" pitchFamily="34" charset="0"/>
              </a:rPr>
              <a:t> interactief te maken.</a:t>
            </a:r>
            <a:br>
              <a:rPr kumimoji="0" lang="en-NL" altLang="en-NL" sz="3200" b="0" i="0" u="none" strike="noStrike" cap="none" normalizeH="0" baseline="0" dirty="0">
                <a:ln>
                  <a:noFill/>
                </a:ln>
                <a:solidFill>
                  <a:schemeClr val="bg1"/>
                </a:solidFill>
                <a:effectLst/>
                <a:latin typeface="Arial" panose="020B0604020202020204" pitchFamily="34" charset="0"/>
              </a:rPr>
            </a:br>
            <a:r>
              <a:rPr kumimoji="0" lang="en-NL" altLang="en-NL" sz="3200" b="0" i="0" u="none" strike="noStrike" cap="none" normalizeH="0" baseline="0" dirty="0">
                <a:ln>
                  <a:noFill/>
                </a:ln>
                <a:solidFill>
                  <a:schemeClr val="bg1"/>
                </a:solidFill>
                <a:effectLst/>
                <a:latin typeface="Arial" panose="020B0604020202020204" pitchFamily="34" charset="0"/>
              </a:rPr>
              <a:t>Gebruikt door 97% van alle websites. </a:t>
            </a:r>
            <a:br>
              <a:rPr kumimoji="0" lang="en-GB" altLang="en-NL" sz="1800" b="0" i="0" u="none" strike="noStrike" cap="none" normalizeH="0" baseline="0" dirty="0">
                <a:ln>
                  <a:noFill/>
                </a:ln>
                <a:solidFill>
                  <a:srgbClr val="00B0F0"/>
                </a:solidFill>
                <a:effectLst/>
                <a:latin typeface="Arial" panose="020B0604020202020204" pitchFamily="34" charset="0"/>
              </a:rPr>
            </a:br>
            <a:endParaRPr kumimoji="0" lang="en-NL" altLang="en-NL" sz="1800" b="0" i="0" u="none" strike="noStrike" cap="none" normalizeH="0" baseline="0" dirty="0">
              <a:ln>
                <a:noFill/>
              </a:ln>
              <a:solidFill>
                <a:srgbClr val="00B0F0"/>
              </a:solidFill>
              <a:effectLst/>
              <a:latin typeface="Arial" panose="020B0604020202020204" pitchFamily="34" charset="0"/>
            </a:endParaRPr>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err="1"/>
              <a:t>Waarvoor</a:t>
            </a:r>
            <a:r>
              <a:rPr lang="en-US" dirty="0"/>
              <a:t> </a:t>
            </a:r>
            <a:r>
              <a:rPr lang="en-US" dirty="0" err="1"/>
              <a:t>wordt</a:t>
            </a:r>
            <a:r>
              <a:rPr lang="en-US" dirty="0"/>
              <a:t> </a:t>
            </a:r>
            <a:r>
              <a:rPr lang="en-US" dirty="0" err="1"/>
              <a:t>Javascript</a:t>
            </a:r>
            <a:r>
              <a:rPr lang="en-US" dirty="0"/>
              <a:t> </a:t>
            </a:r>
            <a:r>
              <a:rPr lang="en-US" dirty="0" err="1"/>
              <a:t>gebruikt</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endParaRPr lang="en-US" sz="2400" dirty="0"/>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Interactiviteit</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Denk</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aan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animaties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dropdownmenu’s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formulieren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DOM-</a:t>
            </a:r>
            <a:r>
              <a:rPr lang="en-NL" sz="2400" dirty="0" err="1">
                <a:effectLst/>
                <a:latin typeface="Aptos" panose="020B0004020202020204" pitchFamily="34" charset="0"/>
                <a:ea typeface="Aptos" panose="020B0004020202020204" pitchFamily="34" charset="0"/>
                <a:cs typeface="Times New Roman" panose="02020603050405020304" pitchFamily="18" charset="0"/>
              </a:rPr>
              <a:t>manipulatie</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Verandert</a:t>
            </a:r>
            <a:r>
              <a:rPr lang="en-NL" sz="2400" dirty="0">
                <a:effectLst/>
                <a:latin typeface="Aptos" panose="020B0004020202020204" pitchFamily="34" charset="0"/>
                <a:ea typeface="Aptos" panose="020B0004020202020204" pitchFamily="34" charset="0"/>
                <a:cs typeface="Times New Roman" panose="02020603050405020304" pitchFamily="18" charset="0"/>
              </a:rPr>
              <a:t> de </a:t>
            </a:r>
            <a:r>
              <a:rPr lang="en-NL" sz="2400" dirty="0" err="1">
                <a:effectLst/>
                <a:latin typeface="Aptos" panose="020B0004020202020204" pitchFamily="34" charset="0"/>
                <a:ea typeface="Aptos" panose="020B0004020202020204" pitchFamily="34" charset="0"/>
                <a:cs typeface="Times New Roman" panose="02020603050405020304" pitchFamily="18" charset="0"/>
              </a:rPr>
              <a:t>structuur</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en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inhoud</a:t>
            </a:r>
            <a:r>
              <a:rPr lang="en-NL" sz="2400" dirty="0">
                <a:effectLst/>
                <a:latin typeface="Aptos" panose="020B0004020202020204" pitchFamily="34" charset="0"/>
                <a:ea typeface="Aptos" panose="020B0004020202020204" pitchFamily="34" charset="0"/>
                <a:cs typeface="Times New Roman" panose="02020603050405020304" pitchFamily="18" charset="0"/>
              </a:rPr>
              <a:t> van </a:t>
            </a:r>
            <a:r>
              <a:rPr lang="en-NL" sz="2400" dirty="0" err="1">
                <a:effectLst/>
                <a:latin typeface="Aptos" panose="020B0004020202020204" pitchFamily="34" charset="0"/>
                <a:ea typeface="Aptos" panose="020B0004020202020204" pitchFamily="34" charset="0"/>
                <a:cs typeface="Times New Roman" panose="02020603050405020304" pitchFamily="18" charset="0"/>
              </a:rPr>
              <a:t>webpagina’s</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2400" dirty="0">
                <a:effectLst/>
                <a:latin typeface="Aptos" panose="020B0004020202020204" pitchFamily="34" charset="0"/>
                <a:ea typeface="Aptos" panose="020B0004020202020204" pitchFamily="34" charset="0"/>
                <a:cs typeface="Times New Roman" panose="02020603050405020304" pitchFamily="18" charset="0"/>
              </a:rPr>
              <a:t> in frameworks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2400" dirty="0">
                <a:effectLst/>
                <a:latin typeface="Aptos" panose="020B0004020202020204" pitchFamily="34" charset="0"/>
                <a:ea typeface="Aptos" panose="020B0004020202020204" pitchFamily="34" charset="0"/>
                <a:cs typeface="Times New Roman" panose="02020603050405020304" pitchFamily="18" charset="0"/>
              </a:rPr>
              <a:t> React, Angular, </a:t>
            </a:r>
            <a:r>
              <a:rPr lang="en-NL" sz="2400" dirty="0" err="1">
                <a:effectLst/>
                <a:latin typeface="Aptos" panose="020B0004020202020204" pitchFamily="34" charset="0"/>
                <a:ea typeface="Aptos" panose="020B0004020202020204" pitchFamily="34" charset="0"/>
                <a:cs typeface="Times New Roman" panose="02020603050405020304" pitchFamily="18" charset="0"/>
              </a:rPr>
              <a:t>en</a:t>
            </a:r>
            <a:r>
              <a:rPr lang="en-NL" sz="2400" dirty="0">
                <a:effectLst/>
                <a:latin typeface="Aptos" panose="020B0004020202020204" pitchFamily="34" charset="0"/>
                <a:ea typeface="Aptos" panose="020B0004020202020204" pitchFamily="34" charset="0"/>
                <a:cs typeface="Times New Roman" panose="02020603050405020304" pitchFamily="18" charset="0"/>
              </a:rPr>
              <a:t> Vue.</a:t>
            </a:r>
          </a:p>
          <a:p>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err="1"/>
              <a:t>Belangerijke</a:t>
            </a:r>
            <a:r>
              <a:rPr lang="en-US" dirty="0"/>
              <a:t> </a:t>
            </a:r>
            <a:r>
              <a:rPr lang="en-US" dirty="0" err="1"/>
              <a:t>kenmerken</a:t>
            </a:r>
            <a:r>
              <a:rPr lang="en-US" dirty="0"/>
              <a:t> van </a:t>
            </a:r>
            <a:r>
              <a:rPr lang="en-US" dirty="0" err="1"/>
              <a:t>javascript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130710" y="3998674"/>
            <a:ext cx="6449785" cy="2522896"/>
          </a:xfrm>
        </p:spPr>
        <p:txBody>
          <a:bodyPr>
            <a:normAutofit fontScale="92500" lnSpcReduction="10000"/>
          </a:bodyPr>
          <a:lstStyle/>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Event-driven: </a:t>
            </a:r>
            <a:r>
              <a:rPr lang="en-NL" sz="2400" dirty="0" err="1">
                <a:effectLst/>
                <a:latin typeface="Aptos" panose="020B0004020202020204" pitchFamily="34" charset="0"/>
                <a:ea typeface="Aptos" panose="020B0004020202020204" pitchFamily="34" charset="0"/>
                <a:cs typeface="Times New Roman" panose="02020603050405020304" pitchFamily="18" charset="0"/>
              </a:rPr>
              <a:t>Reageert</a:t>
            </a:r>
            <a:r>
              <a:rPr lang="en-NL" sz="2400" dirty="0">
                <a:effectLst/>
                <a:latin typeface="Aptos" panose="020B0004020202020204" pitchFamily="34" charset="0"/>
                <a:ea typeface="Aptos" panose="020B0004020202020204" pitchFamily="34" charset="0"/>
                <a:cs typeface="Times New Roman" panose="02020603050405020304" pitchFamily="18" charset="0"/>
              </a:rPr>
              <a:t> op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gebeurtenissen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muisklikken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Asynchroon</a:t>
            </a:r>
            <a:r>
              <a:rPr lang="en-NL" sz="2400" dirty="0">
                <a:effectLst/>
                <a:latin typeface="Aptos" panose="020B0004020202020204" pitchFamily="34" charset="0"/>
                <a:ea typeface="Aptos" panose="020B0004020202020204" pitchFamily="34" charset="0"/>
                <a:cs typeface="Times New Roman" panose="02020603050405020304" pitchFamily="18" charset="0"/>
              </a:rPr>
              <a:t>: Kan </a:t>
            </a:r>
            <a:r>
              <a:rPr lang="en-NL" sz="2400" dirty="0" err="1">
                <a:effectLst/>
                <a:latin typeface="Aptos" panose="020B0004020202020204" pitchFamily="34" charset="0"/>
                <a:ea typeface="Aptos" panose="020B0004020202020204" pitchFamily="34" charset="0"/>
                <a:cs typeface="Times New Roman" panose="02020603050405020304" pitchFamily="18" charset="0"/>
              </a:rPr>
              <a:t>meerdere</a:t>
            </a:r>
            <a:r>
              <a:rPr lang="en-NL" sz="2400" dirty="0">
                <a:effectLst/>
                <a:latin typeface="Aptos" panose="020B0004020202020204" pitchFamily="34" charset="0"/>
                <a:ea typeface="Aptos" panose="020B0004020202020204" pitchFamily="34" charset="0"/>
                <a:cs typeface="Times New Roman" panose="02020603050405020304" pitchFamily="18" charset="0"/>
              </a:rPr>
              <a:t> taken </a:t>
            </a:r>
            <a:r>
              <a:rPr lang="en-NL" sz="2400" dirty="0" err="1">
                <a:effectLst/>
                <a:latin typeface="Aptos" panose="020B0004020202020204" pitchFamily="34" charset="0"/>
                <a:ea typeface="Aptos" panose="020B0004020202020204" pitchFamily="34" charset="0"/>
                <a:cs typeface="Times New Roman" panose="02020603050405020304" pitchFamily="18" charset="0"/>
              </a:rPr>
              <a:t>tegelijkertijd</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uitvoeren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Flexibel</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zowel</a:t>
            </a:r>
            <a:r>
              <a:rPr lang="en-NL" sz="2400" dirty="0">
                <a:effectLst/>
                <a:latin typeface="Aptos" panose="020B0004020202020204" pitchFamily="34" charset="0"/>
                <a:ea typeface="Aptos" panose="020B0004020202020204" pitchFamily="34" charset="0"/>
                <a:cs typeface="Times New Roman" panose="02020603050405020304" pitchFamily="18" charset="0"/>
              </a:rPr>
              <a:t> front-end </a:t>
            </a:r>
            <a:r>
              <a:rPr lang="en-NL" sz="2400" dirty="0" err="1">
                <a:effectLst/>
                <a:latin typeface="Aptos" panose="020B0004020202020204" pitchFamily="34" charset="0"/>
                <a:ea typeface="Aptos" panose="020B0004020202020204" pitchFamily="34" charset="0"/>
                <a:cs typeface="Times New Roman" panose="02020603050405020304" pitchFamily="18" charset="0"/>
              </a:rPr>
              <a:t>als</a:t>
            </a:r>
            <a:r>
              <a:rPr lang="en-NL" sz="2400" dirty="0">
                <a:effectLst/>
                <a:latin typeface="Aptos" panose="020B0004020202020204" pitchFamily="34" charset="0"/>
                <a:ea typeface="Aptos" panose="020B0004020202020204" pitchFamily="34" charset="0"/>
                <a:cs typeface="Times New Roman" panose="02020603050405020304" pitchFamily="18" charset="0"/>
              </a:rPr>
              <a:t> back-end (Node.js).</a:t>
            </a:r>
          </a:p>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Javascript</a:t>
            </a:r>
            <a:r>
              <a:rPr lang="en-US" dirty="0"/>
              <a:t> in de </a:t>
            </a:r>
            <a:r>
              <a:rPr lang="en-US" dirty="0" err="1"/>
              <a:t>echte</a:t>
            </a:r>
            <a:r>
              <a:rPr lang="en-US" dirty="0"/>
              <a:t> </a:t>
            </a:r>
            <a:r>
              <a:rPr lang="en-US" dirty="0" err="1"/>
              <a:t>wereld</a:t>
            </a:r>
            <a:r>
              <a:rPr lang="en-US" dirty="0"/>
              <a:t> </a:t>
            </a:r>
          </a:p>
        </p:txBody>
      </p:sp>
      <p:pic>
        <p:nvPicPr>
          <p:cNvPr id="3" name="Content Placeholder 2" descr="A computer screen with colorful text&#10;&#10;Description automatically generated">
            <a:extLst>
              <a:ext uri="{FF2B5EF4-FFF2-40B4-BE49-F238E27FC236}">
                <a16:creationId xmlns:a16="http://schemas.microsoft.com/office/drawing/2014/main" id="{9ADF0228-7D8D-9106-4053-894C4A11B16D}"/>
              </a:ext>
            </a:extLst>
          </p:cNvPr>
          <p:cNvPicPr>
            <a:picLocks noGrp="1" noChangeAspect="1"/>
          </p:cNvPicPr>
          <p:nvPr>
            <p:ph sz="half" idx="14"/>
          </p:nvPr>
        </p:nvPicPr>
        <p:blipFill>
          <a:blip r:embed="rId3"/>
          <a:stretch>
            <a:fillRect/>
          </a:stretch>
        </p:blipFill>
        <p:spPr>
          <a:xfrm>
            <a:off x="771525" y="2932509"/>
            <a:ext cx="4514850" cy="2821781"/>
          </a:xfrm>
        </p:spPr>
      </p:pic>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fontScale="92500"/>
          </a:bodyPr>
          <a:lstStyle/>
          <a:p>
            <a:pPr>
              <a:lnSpc>
                <a:spcPct val="107000"/>
              </a:lnSpc>
              <a:spcAft>
                <a:spcPts val="800"/>
              </a:spcAft>
            </a:pPr>
            <a:r>
              <a:rPr lang="en-GB" sz="3200" dirty="0">
                <a:effectLst/>
                <a:latin typeface="Aptos" panose="020B0004020202020204" pitchFamily="34" charset="0"/>
                <a:ea typeface="Aptos" panose="020B0004020202020204" pitchFamily="34" charset="0"/>
                <a:cs typeface="Times New Roman" panose="02020603050405020304" pitchFamily="18" charset="0"/>
              </a:rPr>
              <a:t>-</a:t>
            </a:r>
            <a:r>
              <a:rPr lang="en-NL" sz="32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3200" dirty="0">
                <a:effectLst/>
                <a:latin typeface="Aptos" panose="020B0004020202020204" pitchFamily="34" charset="0"/>
                <a:ea typeface="Aptos" panose="020B0004020202020204" pitchFamily="34" charset="0"/>
                <a:cs typeface="Times New Roman" panose="02020603050405020304" pitchFamily="18" charset="0"/>
              </a:rPr>
              <a:t> door </a:t>
            </a:r>
            <a:r>
              <a:rPr lang="en-NL" sz="3200" dirty="0" err="1">
                <a:effectLst/>
                <a:latin typeface="Aptos" panose="020B0004020202020204" pitchFamily="34" charset="0"/>
                <a:ea typeface="Aptos" panose="020B0004020202020204" pitchFamily="34" charset="0"/>
                <a:cs typeface="Times New Roman" panose="02020603050405020304" pitchFamily="18" charset="0"/>
              </a:rPr>
              <a:t>grote</a:t>
            </a:r>
            <a:r>
              <a:rPr lang="en-NL" sz="3200" dirty="0">
                <a:effectLst/>
                <a:latin typeface="Aptos" panose="020B0004020202020204" pitchFamily="34" charset="0"/>
                <a:ea typeface="Aptos" panose="020B0004020202020204" pitchFamily="34" charset="0"/>
                <a:cs typeface="Times New Roman" panose="02020603050405020304" pitchFamily="18" charset="0"/>
              </a:rPr>
              <a:t> websites </a:t>
            </a:r>
            <a:r>
              <a:rPr lang="en-NL" sz="32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3200" dirty="0">
                <a:effectLst/>
                <a:latin typeface="Aptos" panose="020B0004020202020204" pitchFamily="34" charset="0"/>
                <a:ea typeface="Aptos" panose="020B0004020202020204" pitchFamily="34" charset="0"/>
                <a:cs typeface="Times New Roman" panose="02020603050405020304" pitchFamily="18" charset="0"/>
              </a:rPr>
              <a:t> Google, Facebook, </a:t>
            </a:r>
            <a:r>
              <a:rPr lang="en-NL" sz="3200" dirty="0" err="1">
                <a:effectLst/>
                <a:latin typeface="Aptos" panose="020B0004020202020204" pitchFamily="34" charset="0"/>
                <a:ea typeface="Aptos" panose="020B0004020202020204" pitchFamily="34" charset="0"/>
                <a:cs typeface="Times New Roman" panose="02020603050405020304" pitchFamily="18" charset="0"/>
              </a:rPr>
              <a:t>en</a:t>
            </a:r>
            <a:r>
              <a:rPr lang="en-NL" sz="3200" dirty="0">
                <a:effectLst/>
                <a:latin typeface="Aptos" panose="020B0004020202020204" pitchFamily="34" charset="0"/>
                <a:ea typeface="Aptos" panose="020B0004020202020204" pitchFamily="34" charset="0"/>
                <a:cs typeface="Times New Roman" panose="02020603050405020304" pitchFamily="18" charset="0"/>
              </a:rPr>
              <a:t> Netflix.</a:t>
            </a:r>
          </a:p>
          <a:p>
            <a:pPr>
              <a:lnSpc>
                <a:spcPct val="107000"/>
              </a:lnSpc>
              <a:spcAft>
                <a:spcPts val="800"/>
              </a:spcAft>
            </a:pPr>
            <a:r>
              <a:rPr lang="en-GB" sz="3200" dirty="0">
                <a:latin typeface="Aptos" panose="020B0004020202020204" pitchFamily="34" charset="0"/>
                <a:ea typeface="Aptos" panose="020B0004020202020204" pitchFamily="34" charset="0"/>
                <a:cs typeface="Times New Roman" panose="02020603050405020304" pitchFamily="18" charset="0"/>
              </a:rPr>
              <a:t>-</a:t>
            </a:r>
            <a:r>
              <a:rPr lang="en-NL" sz="3200" dirty="0" err="1">
                <a:effectLst/>
                <a:latin typeface="Aptos" panose="020B0004020202020204" pitchFamily="34" charset="0"/>
                <a:ea typeface="Aptos" panose="020B0004020202020204" pitchFamily="34" charset="0"/>
                <a:cs typeface="Times New Roman" panose="02020603050405020304" pitchFamily="18" charset="0"/>
              </a:rPr>
              <a:t>Biedt</a:t>
            </a:r>
            <a:r>
              <a:rPr lang="en-NL" sz="3200" dirty="0">
                <a:effectLst/>
                <a:latin typeface="Aptos" panose="020B0004020202020204" pitchFamily="34" charset="0"/>
                <a:ea typeface="Aptos" panose="020B0004020202020204" pitchFamily="34" charset="0"/>
                <a:cs typeface="Times New Roman" panose="02020603050405020304" pitchFamily="18" charset="0"/>
              </a:rPr>
              <a:t> </a:t>
            </a:r>
            <a:r>
              <a:rPr lang="en-NL" sz="3200" dirty="0" err="1">
                <a:effectLst/>
                <a:latin typeface="Aptos" panose="020B0004020202020204" pitchFamily="34" charset="0"/>
                <a:ea typeface="Aptos" panose="020B0004020202020204" pitchFamily="34" charset="0"/>
                <a:cs typeface="Times New Roman" panose="02020603050405020304" pitchFamily="18" charset="0"/>
              </a:rPr>
              <a:t>gebruikersinteractie</a:t>
            </a:r>
            <a:r>
              <a:rPr lang="en-NL" sz="3200" dirty="0">
                <a:effectLst/>
                <a:latin typeface="Aptos" panose="020B0004020202020204" pitchFamily="34" charset="0"/>
                <a:ea typeface="Aptos" panose="020B0004020202020204" pitchFamily="34" charset="0"/>
                <a:cs typeface="Times New Roman" panose="02020603050405020304" pitchFamily="18" charset="0"/>
              </a:rPr>
              <a:t>, real-time updates </a:t>
            </a:r>
            <a:r>
              <a:rPr lang="en-NL" sz="3200" dirty="0" err="1">
                <a:effectLst/>
                <a:latin typeface="Aptos" panose="020B0004020202020204" pitchFamily="34" charset="0"/>
                <a:ea typeface="Aptos" panose="020B0004020202020204" pitchFamily="34" charset="0"/>
                <a:cs typeface="Times New Roman" panose="02020603050405020304" pitchFamily="18" charset="0"/>
              </a:rPr>
              <a:t>en</a:t>
            </a:r>
            <a:r>
              <a:rPr lang="en-NL" sz="3200" dirty="0">
                <a:effectLst/>
                <a:latin typeface="Aptos" panose="020B0004020202020204" pitchFamily="34" charset="0"/>
                <a:ea typeface="Aptos" panose="020B0004020202020204" pitchFamily="34" charset="0"/>
                <a:cs typeface="Times New Roman" panose="02020603050405020304" pitchFamily="18" charset="0"/>
              </a:rPr>
              <a:t> </a:t>
            </a:r>
            <a:r>
              <a:rPr lang="en-NL" sz="3200" dirty="0" err="1">
                <a:effectLst/>
                <a:latin typeface="Aptos" panose="020B0004020202020204" pitchFamily="34" charset="0"/>
                <a:ea typeface="Aptos" panose="020B0004020202020204" pitchFamily="34" charset="0"/>
                <a:cs typeface="Times New Roman" panose="02020603050405020304" pitchFamily="18" charset="0"/>
              </a:rPr>
              <a:t>meer</a:t>
            </a:r>
            <a:r>
              <a:rPr lang="en-NL" sz="18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Hoe </a:t>
            </a:r>
            <a:r>
              <a:rPr lang="en-US" dirty="0" err="1"/>
              <a:t>wordt</a:t>
            </a:r>
            <a:r>
              <a:rPr lang="en-US" dirty="0"/>
              <a:t> </a:t>
            </a:r>
            <a:r>
              <a:rPr lang="en-US" dirty="0" err="1"/>
              <a:t>Javascript</a:t>
            </a:r>
            <a:r>
              <a:rPr lang="en-US" dirty="0"/>
              <a:t> </a:t>
            </a:r>
            <a:r>
              <a:rPr lang="en-US" dirty="0" err="1"/>
              <a:t>gebruikt</a:t>
            </a:r>
            <a:r>
              <a:rPr lang="en-US" dirty="0"/>
              <a:t> in </a:t>
            </a:r>
            <a:r>
              <a:rPr lang="en-US" dirty="0" err="1"/>
              <a:t>ons</a:t>
            </a:r>
            <a:r>
              <a:rPr lang="en-US" dirty="0"/>
              <a:t> website</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nl-NL" dirty="0"/>
              <a:t>Hoe verschilt </a:t>
            </a:r>
            <a:r>
              <a:rPr lang="nl-NL" dirty="0" err="1"/>
              <a:t>JavaScript</a:t>
            </a:r>
            <a:r>
              <a:rPr lang="nl-NL" dirty="0"/>
              <a:t> van andere programmeertalen?</a:t>
            </a:r>
            <a:endParaRPr lang="en-US"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4" y="2481940"/>
            <a:ext cx="9469921" cy="3635831"/>
          </a:xfrm>
        </p:spPr>
        <p:txBody>
          <a:bodyPr>
            <a:normAutofit/>
          </a:bodyPr>
          <a:lstStyle/>
          <a:p>
            <a:r>
              <a:rPr lang="nl-NL" sz="2000" dirty="0"/>
              <a:t>Javascript of kortweg JS is gemaakt om interactiviteit aan de site toe te voegen, dus als we programmeren vergelijken met het bouwen van een huis, zal HTML de structuur van het huis specificeren en waar de muren en deuren zich zullen bevinden, terwijl CSS verantwoordelijk zal zijn voor het behang en de bekleding die het huis versieren om het aantrekkelijker te maken. </a:t>
            </a:r>
            <a:r>
              <a:rPr lang="nl-NL" sz="2000" dirty="0" err="1"/>
              <a:t>JavaScript</a:t>
            </a:r>
            <a:r>
              <a:rPr lang="nl-NL" sz="2000" dirty="0"/>
              <a:t> voegt gemak toe en betekent dat u lichten kunt aandoen en deuren kunt openen.</a:t>
            </a:r>
            <a:endParaRPr lang="en-US" sz="2000"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{6112B70A-858C-40CB-BF79-F3F15A028AF3}tf33968143_win32</Template>
  <TotalTime>50</TotalTime>
  <Words>639</Words>
  <Application>Microsoft Office PowerPoint</Application>
  <PresentationFormat>Breedbeeld</PresentationFormat>
  <Paragraphs>120</Paragraphs>
  <Slides>13</Slides>
  <Notes>13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13</vt:i4>
      </vt:variant>
    </vt:vector>
  </HeadingPairs>
  <TitlesOfParts>
    <vt:vector size="18" baseType="lpstr">
      <vt:lpstr>Aptos</vt:lpstr>
      <vt:lpstr>Arial</vt:lpstr>
      <vt:lpstr>Avenir Next LT Pro</vt:lpstr>
      <vt:lpstr>Calibri</vt:lpstr>
      <vt:lpstr>Custom</vt:lpstr>
      <vt:lpstr>Javascript presentatie</vt:lpstr>
      <vt:lpstr>Agenda</vt:lpstr>
      <vt:lpstr>Wat is javascript</vt:lpstr>
      <vt:lpstr> Geschiedenis: Gemaakt in 1995 door Brendan Eich. JavaScript is een programmeertaal die wordt gebruikt om webpagina’s   interactief te maken. Gebruikt door 97% van alle websites.  </vt:lpstr>
      <vt:lpstr>Waarvoor wordt Javascript gebruikt</vt:lpstr>
      <vt:lpstr>Belangerijke kenmerken van javascript</vt:lpstr>
      <vt:lpstr>Javascript in de echte wereld </vt:lpstr>
      <vt:lpstr>Hoe wordt Javascript gebruikt in ons website</vt:lpstr>
      <vt:lpstr>Hoe verschilt JavaScript van andere programmeertalen?</vt:lpstr>
      <vt:lpstr>Goodbye or conclusion​</vt:lpstr>
      <vt:lpstr>Dynamic delivery​</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Thierry Chatoorang</dc:creator>
  <cp:lastModifiedBy>Vitaliy Ivanov</cp:lastModifiedBy>
  <cp:revision>3</cp:revision>
  <dcterms:created xsi:type="dcterms:W3CDTF">2024-09-24T07:44:36Z</dcterms:created>
  <dcterms:modified xsi:type="dcterms:W3CDTF">2024-09-30T12:02:08Z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